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Arvo"/>
      <p:regular r:id="rId40"/>
      <p:bold r:id="rId41"/>
      <p:italic r:id="rId42"/>
      <p:boldItalic r:id="rId43"/>
    </p:embeddedFont>
    <p:embeddedFont>
      <p:font typeface="Roboto Condensed"/>
      <p:regular r:id="rId44"/>
      <p:bold r:id="rId45"/>
      <p:italic r:id="rId46"/>
      <p:boldItalic r:id="rId47"/>
    </p:embeddedFont>
    <p:embeddedFont>
      <p:font typeface="Roboto Condensed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vo-regular.fntdata"/><Relationship Id="rId42" Type="http://schemas.openxmlformats.org/officeDocument/2006/relationships/font" Target="fonts/Arvo-italic.fntdata"/><Relationship Id="rId41" Type="http://schemas.openxmlformats.org/officeDocument/2006/relationships/font" Target="fonts/Arvo-bold.fntdata"/><Relationship Id="rId44" Type="http://schemas.openxmlformats.org/officeDocument/2006/relationships/font" Target="fonts/RobotoCondensed-regular.fntdata"/><Relationship Id="rId43" Type="http://schemas.openxmlformats.org/officeDocument/2006/relationships/font" Target="fonts/Arvo-boldItalic.fntdata"/><Relationship Id="rId46" Type="http://schemas.openxmlformats.org/officeDocument/2006/relationships/font" Target="fonts/RobotoCondensed-italic.fntdata"/><Relationship Id="rId45" Type="http://schemas.openxmlformats.org/officeDocument/2006/relationships/font" Target="fonts/RobotoCondense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CondensedLight-regular.fntdata"/><Relationship Id="rId47" Type="http://schemas.openxmlformats.org/officeDocument/2006/relationships/font" Target="fonts/RobotoCondensed-boldItalic.fntdata"/><Relationship Id="rId49" Type="http://schemas.openxmlformats.org/officeDocument/2006/relationships/font" Target="fonts/RobotoCondensed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Lato-bold.fntdata"/><Relationship Id="rId36" Type="http://schemas.openxmlformats.org/officeDocument/2006/relationships/font" Target="fonts/Lato-regular.fntdata"/><Relationship Id="rId39" Type="http://schemas.openxmlformats.org/officeDocument/2006/relationships/font" Target="fonts/Lato-boldItalic.fntdata"/><Relationship Id="rId38" Type="http://schemas.openxmlformats.org/officeDocument/2006/relationships/font" Target="fonts/Lato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CondensedLight-boldItalic.fntdata"/><Relationship Id="rId50" Type="http://schemas.openxmlformats.org/officeDocument/2006/relationships/font" Target="fonts/RobotoCondensed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656128331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65612833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656128331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65612833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656128331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656128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656128331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656128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656128331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656128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00cd066b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00cd066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00cd066b7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00cd066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00e51a949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00e51a94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656128331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65612833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656128331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65612833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656128331_0_1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65612833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656128331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65612833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656128331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656128331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656128331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65612833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656128331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65612833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656128331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65612833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656128331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656128331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656128331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65612833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656128331_0_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65612833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656128331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65612833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00e51a949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00e51a9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56128331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5612833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656128331_0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65612833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65612833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6561283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56128331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5612833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56128331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5612833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FC84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FC84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FC84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FC84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" name="Google Shape;39;p3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8521725" y="4636500"/>
            <a:ext cx="5838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3"/>
          <p:cNvPicPr preferRelativeResize="0"/>
          <p:nvPr/>
        </p:nvPicPr>
        <p:blipFill rotWithShape="1">
          <a:blip r:embed="rId2">
            <a:alphaModFix/>
          </a:blip>
          <a:srcRect b="28064" l="0" r="0" t="22708"/>
          <a:stretch/>
        </p:blipFill>
        <p:spPr>
          <a:xfrm>
            <a:off x="8521725" y="4157125"/>
            <a:ext cx="641093" cy="3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FC84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FC84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8" name="Google Shape;48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9" name="Google Shape;49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DB2109">
                <a:alpha val="9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53" name="Google Shape;5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4" name="Google Shape;5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4" name="Google Shape;64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5" name="Google Shape;65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8" name="Google Shape;68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1" name="Google Shape;71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2" name="Google Shape;72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" name="Google Shape;73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4" name="Google Shape;74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B21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  <a:solidFill>
            <a:srgbClr val="DB2109">
              <a:alpha val="9346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DB2109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4" name="Google Shape;84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5" name="Google Shape;85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1" name="Google Shape;91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2" name="Google Shape;92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" name="Google Shape;93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7" name="Google Shape;97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" name="Google Shape;99;p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1" name="Google Shape;101;p6"/>
          <p:cNvSpPr txBox="1"/>
          <p:nvPr>
            <p:ph idx="2" type="body"/>
          </p:nvPr>
        </p:nvSpPr>
        <p:spPr>
          <a:xfrm>
            <a:off x="3694123" y="14535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2" name="Google Shape;102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DB2109">
              <a:alpha val="9346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5" name="Google Shape;105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6" name="Google Shape;106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9" name="Google Shape;109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2" name="Google Shape;112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3" name="Google Shape;113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" name="Google Shape;114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Google Shape;117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8" name="Google Shape;118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B210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" name="Google Shape;120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2" name="Google Shape;122;p7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3" name="Google Shape;123;p7"/>
          <p:cNvSpPr txBox="1"/>
          <p:nvPr>
            <p:ph idx="3" type="body"/>
          </p:nvPr>
        </p:nvSpPr>
        <p:spPr>
          <a:xfrm>
            <a:off x="3072100" y="1926601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4" name="Google Shape;124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DB2109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7" name="Google Shape;127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8" name="Google Shape;128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9" name="Google Shape;129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1" name="Google Shape;131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2" name="Google Shape;132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4" name="Google Shape;134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5" name="Google Shape;135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6" name="Google Shape;136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7" name="Google Shape;137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" name="Google Shape;139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0" name="Google Shape;140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" name="Google Shape;142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solidFill>
            <a:srgbClr val="DB2109">
              <a:alpha val="9346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3" name="Google Shape;143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6" name="Google Shape;146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Google Shape;147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1" name="Google Shape;151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4" name="Google Shape;154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6" name="Google Shape;156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8" name="Google Shape;158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1" name="Google Shape;161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" name="Google Shape;165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6" name="Google Shape;166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7" name="Google Shape;167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8" name="Google Shape;168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Google Shape;170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1" name="Google Shape;171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B2109">
                  <a:alpha val="9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" name="Google Shape;17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4" name="Google Shape;17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6" name="Google Shape;17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C84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9" name="Google Shape;17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ntent.stocktrak.com/wp-content/uploads/2017/01/ST-student-user-guide.pdf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QRVlRqC8o4eHNNxuERcGYQeOVF-mMZZm/view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help-desk@stocktrak.com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4.jpg"/><Relationship Id="rId5" Type="http://schemas.openxmlformats.org/officeDocument/2006/relationships/image" Target="../media/image19.pn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help-desk@stocktrak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e-PPnjK4TUI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ctrTitle"/>
          </p:nvPr>
        </p:nvSpPr>
        <p:spPr>
          <a:xfrm>
            <a:off x="187925" y="1090750"/>
            <a:ext cx="71316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Financial Literacy Association’s </a:t>
            </a:r>
            <a:r>
              <a:rPr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Stock Market Competition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2018-2019 Orientation</a:t>
            </a:r>
            <a:endParaRPr b="0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b="28064" l="0" r="0" t="22708"/>
          <a:stretch/>
        </p:blipFill>
        <p:spPr>
          <a:xfrm>
            <a:off x="6933800" y="3023950"/>
            <a:ext cx="2210202" cy="10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Tutorial Resources</a:t>
            </a:r>
            <a:endParaRPr/>
          </a:p>
        </p:txBody>
      </p:sp>
      <p:sp>
        <p:nvSpPr>
          <p:cNvPr id="259" name="Google Shape;259;p20"/>
          <p:cNvSpPr txBox="1"/>
          <p:nvPr>
            <p:ph idx="1" type="body"/>
          </p:nvPr>
        </p:nvSpPr>
        <p:spPr>
          <a:xfrm>
            <a:off x="814275" y="1327350"/>
            <a:ext cx="6921900" cy="10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300" u="sng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https://content.stocktrak.com/wp-content/uploads/2017/01/ST-student-user-guide.pdf</a:t>
            </a:r>
            <a:endParaRPr/>
          </a:p>
        </p:txBody>
      </p:sp>
      <p:sp>
        <p:nvSpPr>
          <p:cNvPr id="260" name="Google Shape;260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4">
            <a:alphaModFix/>
          </a:blip>
          <a:srcRect b="0" l="1966" r="2595" t="0"/>
          <a:stretch/>
        </p:blipFill>
        <p:spPr>
          <a:xfrm>
            <a:off x="881725" y="2114400"/>
            <a:ext cx="5633349" cy="26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Trak Trading Parameters</a:t>
            </a:r>
            <a:endParaRPr/>
          </a:p>
        </p:txBody>
      </p:sp>
      <p:sp>
        <p:nvSpPr>
          <p:cNvPr id="267" name="Google Shape;267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63" y="1586412"/>
            <a:ext cx="8359074" cy="26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392475" y="1915375"/>
            <a:ext cx="2634900" cy="31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4903525" y="3034850"/>
            <a:ext cx="2916900" cy="31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Requirements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title"/>
          </p:nvPr>
        </p:nvSpPr>
        <p:spPr>
          <a:xfrm>
            <a:off x="3726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#1: Complete CashCourse</a:t>
            </a:r>
            <a:endParaRPr/>
          </a:p>
        </p:txBody>
      </p:sp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925" y="392576"/>
            <a:ext cx="5627430" cy="45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>
            <p:ph idx="4294967295" type="body"/>
          </p:nvPr>
        </p:nvSpPr>
        <p:spPr>
          <a:xfrm>
            <a:off x="567500" y="1327350"/>
            <a:ext cx="21690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Complete all 5 lessons by end of competition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Workshops</a:t>
            </a:r>
            <a:endParaRPr/>
          </a:p>
        </p:txBody>
      </p:sp>
      <p:sp>
        <p:nvSpPr>
          <p:cNvPr id="289" name="Google Shape;289;p24"/>
          <p:cNvSpPr txBox="1"/>
          <p:nvPr>
            <p:ph idx="1" type="body"/>
          </p:nvPr>
        </p:nvSpPr>
        <p:spPr>
          <a:xfrm>
            <a:off x="814275" y="1327350"/>
            <a:ext cx="61326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Minimum of 1 workshop attended</a:t>
            </a:r>
            <a:endParaRPr sz="1800"/>
          </a:p>
        </p:txBody>
      </p:sp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1" name="Google Shape;2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5" y="1931400"/>
            <a:ext cx="896302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93100" cy="381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550" y="2726950"/>
            <a:ext cx="4828451" cy="27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100" y="0"/>
            <a:ext cx="4062048" cy="304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/>
          <p:cNvPicPr preferRelativeResize="0"/>
          <p:nvPr/>
        </p:nvPicPr>
        <p:blipFill rotWithShape="1">
          <a:blip r:embed="rId6">
            <a:alphaModFix/>
          </a:blip>
          <a:srcRect b="0" l="0" r="0" t="13599"/>
          <a:stretch/>
        </p:blipFill>
        <p:spPr>
          <a:xfrm>
            <a:off x="0" y="2581651"/>
            <a:ext cx="4315550" cy="279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6226200" y="4307650"/>
            <a:ext cx="2917800" cy="93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 txBox="1"/>
          <p:nvPr>
            <p:ph idx="12" type="sldNum"/>
          </p:nvPr>
        </p:nvSpPr>
        <p:spPr>
          <a:xfrm>
            <a:off x="9625950" y="319007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50" y="777600"/>
            <a:ext cx="2627147" cy="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300" y="1404564"/>
            <a:ext cx="1487399" cy="152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7700" y="2842025"/>
            <a:ext cx="2672476" cy="24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/>
          <p:nvPr/>
        </p:nvSpPr>
        <p:spPr>
          <a:xfrm flipH="1" rot="10800000">
            <a:off x="2152175" y="1424425"/>
            <a:ext cx="1131600" cy="870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03232"/>
          </a:solidFill>
          <a:ln cap="flat" cmpd="sng" w="9525">
            <a:solidFill>
              <a:srgbClr val="263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"/>
          <p:cNvSpPr/>
          <p:nvPr/>
        </p:nvSpPr>
        <p:spPr>
          <a:xfrm flipH="1" rot="10800000">
            <a:off x="4218375" y="3199450"/>
            <a:ext cx="906300" cy="1108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03232"/>
          </a:solidFill>
          <a:ln cap="flat" cmpd="sng" w="9525">
            <a:solidFill>
              <a:srgbClr val="2632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26"/>
          <p:cNvPicPr preferRelativeResize="0"/>
          <p:nvPr/>
        </p:nvPicPr>
        <p:blipFill rotWithShape="1">
          <a:blip r:embed="rId6">
            <a:alphaModFix/>
          </a:blip>
          <a:srcRect b="28064" l="0" r="0" t="22708"/>
          <a:stretch/>
        </p:blipFill>
        <p:spPr>
          <a:xfrm>
            <a:off x="-1" y="4749425"/>
            <a:ext cx="800501" cy="39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1208900" y="2547475"/>
            <a:ext cx="27276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#3: Strategy Paper</a:t>
            </a:r>
            <a:endParaRPr b="1" sz="1800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Due Feb. 22, 2019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1-4 pages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Investment Strategy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Learning Outcomes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5796700" y="1404575"/>
            <a:ext cx="27276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#4: Presentation</a:t>
            </a:r>
            <a:endParaRPr b="1" sz="1800">
              <a:solidFill>
                <a:srgbClr val="FF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Due March 8, 2019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Top 10 strategy papers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10-15 slide PPT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0" name="Google Shape;320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7559670" cy="46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 txBox="1"/>
          <p:nvPr/>
        </p:nvSpPr>
        <p:spPr>
          <a:xfrm>
            <a:off x="489875" y="610975"/>
            <a:ext cx="2216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(Return on Investment)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Changed From Last Year? </a:t>
            </a:r>
            <a:endParaRPr/>
          </a:p>
        </p:txBody>
      </p:sp>
      <p:sp>
        <p:nvSpPr>
          <p:cNvPr id="327" name="Google Shape;327;p28"/>
          <p:cNvSpPr txBox="1"/>
          <p:nvPr>
            <p:ph idx="1" type="body"/>
          </p:nvPr>
        </p:nvSpPr>
        <p:spPr>
          <a:xfrm>
            <a:off x="814275" y="1327350"/>
            <a:ext cx="7449000" cy="35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CashCourse requirement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Judging criteria: learning growth &gt; ROI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Monthly workshops (no longer quarterly)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Participation more heavily weighed (attend workshops!)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Past winners welcome to participate but can’t win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Graduate students welcome to participate but can’t win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28" name="Google Shape;328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34" name="Google Shape;334;p29"/>
          <p:cNvSpPr txBox="1"/>
          <p:nvPr>
            <p:ph idx="1" type="body"/>
          </p:nvPr>
        </p:nvSpPr>
        <p:spPr>
          <a:xfrm>
            <a:off x="814275" y="1589725"/>
            <a:ext cx="7698300" cy="28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Stock Market Competition Workshops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▻"/>
            </a:pPr>
            <a:r>
              <a:rPr lang="en" sz="2000">
                <a:solidFill>
                  <a:srgbClr val="000000"/>
                </a:solidFill>
              </a:rPr>
              <a:t>November 6th &amp; 7th 7:00-8:30pm SB1 5200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Office Hours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▻"/>
            </a:pPr>
            <a:r>
              <a:rPr lang="en" sz="2000">
                <a:solidFill>
                  <a:srgbClr val="000000"/>
                </a:solidFill>
              </a:rPr>
              <a:t>Meet in person w/professionals in Finance Industry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▻"/>
            </a:pPr>
            <a:r>
              <a:rPr lang="en" sz="2000">
                <a:solidFill>
                  <a:srgbClr val="000000"/>
                </a:solidFill>
              </a:rPr>
              <a:t>Offered by request -- e-mail FLA.ucirvine@gmail.com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Stock Trak resources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Financial Literacy Association Meetings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Syllabus!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35" name="Google Shape;335;p2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title"/>
          </p:nvPr>
        </p:nvSpPr>
        <p:spPr>
          <a:xfrm>
            <a:off x="301300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 Lim! </a:t>
            </a:r>
            <a:endParaRPr/>
          </a:p>
        </p:txBody>
      </p:sp>
      <p:sp>
        <p:nvSpPr>
          <p:cNvPr id="192" name="Google Shape;192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12" title="video-154050378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39" y="392587"/>
            <a:ext cx="6079321" cy="45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Literacy Association Meetings</a:t>
            </a:r>
            <a:endParaRPr/>
          </a:p>
        </p:txBody>
      </p:sp>
      <p:sp>
        <p:nvSpPr>
          <p:cNvPr id="341" name="Google Shape;341;p30"/>
          <p:cNvSpPr txBox="1"/>
          <p:nvPr>
            <p:ph idx="1" type="body"/>
          </p:nvPr>
        </p:nvSpPr>
        <p:spPr>
          <a:xfrm>
            <a:off x="814275" y="1327350"/>
            <a:ext cx="7395000" cy="15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Bi-weekly, Tuesdays @ 7:30-8:30pm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chemeClr val="dk1"/>
                </a:solidFill>
              </a:rPr>
              <a:t>First meeting: November 13th @ SB1 5200 7:30-8:30pm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 sz="2000">
                <a:solidFill>
                  <a:srgbClr val="000000"/>
                </a:solidFill>
              </a:rPr>
              <a:t>$5 membership fee OR volunteer on-call list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42" name="Google Shape;342;p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30"/>
          <p:cNvSpPr txBox="1"/>
          <p:nvPr>
            <p:ph idx="1" type="body"/>
          </p:nvPr>
        </p:nvSpPr>
        <p:spPr>
          <a:xfrm>
            <a:off x="538050" y="2837100"/>
            <a:ext cx="7395000" cy="19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Topics:</a:t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Personal Finance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Renting v. Owning a Home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Impact Investing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How Taxes Work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chemeClr val="dk1"/>
                </a:solidFill>
              </a:rPr>
              <a:t>Student Loans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44" name="Google Shape;344;p30"/>
          <p:cNvSpPr txBox="1"/>
          <p:nvPr>
            <p:ph idx="1" type="body"/>
          </p:nvPr>
        </p:nvSpPr>
        <p:spPr>
          <a:xfrm>
            <a:off x="4396475" y="2989500"/>
            <a:ext cx="3689100" cy="21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Asset Management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Finance Industry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Robinhood v. Charles Schwab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Post-Grad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Char char="▰"/>
            </a:pPr>
            <a:r>
              <a:rPr lang="en" sz="1800">
                <a:solidFill>
                  <a:srgbClr val="000000"/>
                </a:solidFill>
              </a:rPr>
              <a:t>Gender Investing Gap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competition!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Market Competition Prize Winners</a:t>
            </a:r>
            <a:endParaRPr/>
          </a:p>
        </p:txBody>
      </p:sp>
      <p:sp>
        <p:nvSpPr>
          <p:cNvPr id="355" name="Google Shape;355;p32"/>
          <p:cNvSpPr txBox="1"/>
          <p:nvPr>
            <p:ph idx="1" type="body"/>
          </p:nvPr>
        </p:nvSpPr>
        <p:spPr>
          <a:xfrm>
            <a:off x="814275" y="1327350"/>
            <a:ext cx="73974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1st place: $1,000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2nd place: $750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3rd place: $500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6" name="Google Shape;356;p3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 Koubi</a:t>
            </a:r>
            <a:endParaRPr/>
          </a:p>
        </p:txBody>
      </p:sp>
      <p:sp>
        <p:nvSpPr>
          <p:cNvPr id="362" name="Google Shape;362;p3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3" name="Google Shape;3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013" y="1158775"/>
            <a:ext cx="5313975" cy="3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Calvin Nguyen</a:t>
            </a:r>
            <a:endParaRPr/>
          </a:p>
        </p:txBody>
      </p:sp>
      <p:sp>
        <p:nvSpPr>
          <p:cNvPr id="369" name="Google Shape;369;p3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0" name="Google Shape;3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013" y="1158775"/>
            <a:ext cx="5313975" cy="3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Praneet Sah</a:t>
            </a:r>
            <a:endParaRPr/>
          </a:p>
        </p:txBody>
      </p:sp>
      <p:sp>
        <p:nvSpPr>
          <p:cNvPr id="376" name="Google Shape;376;p3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013" y="1158775"/>
            <a:ext cx="5313975" cy="3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814275" y="1928850"/>
            <a:ext cx="7167900" cy="254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E-mail:</a:t>
            </a:r>
            <a:r>
              <a:rPr lang="en">
                <a:solidFill>
                  <a:srgbClr val="000000"/>
                </a:solidFill>
              </a:rPr>
              <a:t> fla.ucirvine@gmail.com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Website:</a:t>
            </a:r>
            <a:r>
              <a:rPr lang="en">
                <a:solidFill>
                  <a:srgbClr val="000000"/>
                </a:solidFill>
              </a:rPr>
              <a:t> www.flauci.weebly.com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Facebook:</a:t>
            </a:r>
            <a:r>
              <a:rPr lang="en">
                <a:solidFill>
                  <a:srgbClr val="000000"/>
                </a:solidFill>
              </a:rPr>
              <a:t> Financial Literacy Association FLA at UCI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Instagram: </a:t>
            </a:r>
            <a:r>
              <a:rPr lang="en">
                <a:solidFill>
                  <a:srgbClr val="000000"/>
                </a:solidFill>
              </a:rPr>
              <a:t>@fla.uci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Linkedin:</a:t>
            </a:r>
            <a:r>
              <a:rPr lang="en">
                <a:solidFill>
                  <a:srgbClr val="000000"/>
                </a:solidFill>
              </a:rPr>
              <a:t> @UCI Financial Literacy Association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Stock Trak help: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dk1"/>
                </a:solidFill>
                <a:hlinkClick r:id="rId3"/>
              </a:rPr>
              <a:t>help-desk@stocktrak.com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4" name="Google Shape;384;p3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Gift Card Winners!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99" name="Google Shape;199;p13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FLA &amp; SMC Intro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Chris Schwarz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Stock Trak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Competition Requirements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Past Winners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Amazon Gift Card Raffle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Google Shape;200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Literacy Association (FLA)</a:t>
            </a:r>
            <a:endParaRPr/>
          </a:p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605650" y="1731400"/>
            <a:ext cx="78570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Mission</a:t>
            </a: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r>
              <a:rPr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635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UCI students with the resources to manage </a:t>
            </a:r>
            <a:endParaRPr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635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their </a:t>
            </a: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personal finances</a:t>
            </a:r>
            <a:r>
              <a:rPr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improve their </a:t>
            </a: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financial literacy</a:t>
            </a:r>
            <a:endParaRPr b="1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28064" l="0" r="0" t="22708"/>
          <a:stretch/>
        </p:blipFill>
        <p:spPr>
          <a:xfrm>
            <a:off x="7812562" y="3698800"/>
            <a:ext cx="1098274" cy="54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Market Competition Intro</a:t>
            </a:r>
            <a:endParaRPr/>
          </a:p>
        </p:txBody>
      </p:sp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814275" y="1411313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Purpose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Increase financial literacy</a:t>
            </a:r>
            <a:endParaRPr sz="1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Prepare you to manage future wealth</a:t>
            </a:r>
            <a:endParaRPr sz="1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"/>
          <p:cNvSpPr txBox="1"/>
          <p:nvPr>
            <p:ph idx="2" type="body"/>
          </p:nvPr>
        </p:nvSpPr>
        <p:spPr>
          <a:xfrm>
            <a:off x="4282025" y="1411325"/>
            <a:ext cx="44088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knowledge on investments &amp; stock market</a:t>
            </a:r>
            <a:endParaRPr sz="1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Hands-on experience (Stock Trak)</a:t>
            </a:r>
            <a:endParaRPr sz="1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15"/>
          <p:cNvSpPr txBox="1"/>
          <p:nvPr>
            <p:ph idx="1" type="body"/>
          </p:nvPr>
        </p:nvSpPr>
        <p:spPr>
          <a:xfrm>
            <a:off x="698100" y="2860675"/>
            <a:ext cx="2983800" cy="1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Background:</a:t>
            </a:r>
            <a:endParaRPr/>
          </a:p>
        </p:txBody>
      </p:sp>
      <p:pic>
        <p:nvPicPr>
          <p:cNvPr id="218" name="Google Shape;218;p15"/>
          <p:cNvPicPr preferRelativeResize="0"/>
          <p:nvPr/>
        </p:nvPicPr>
        <p:blipFill rotWithShape="1">
          <a:blip r:embed="rId3">
            <a:alphaModFix/>
          </a:blip>
          <a:srcRect b="40561" l="34515" r="34512" t="24286"/>
          <a:stretch/>
        </p:blipFill>
        <p:spPr>
          <a:xfrm>
            <a:off x="698100" y="3553725"/>
            <a:ext cx="1376700" cy="1307700"/>
          </a:xfrm>
          <a:prstGeom prst="ellipse">
            <a:avLst/>
          </a:prstGeom>
          <a:noFill/>
          <a:ln cap="flat" cmpd="sng" w="38100">
            <a:solidFill>
              <a:srgbClr val="3F5378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9" name="Google Shape;219;p15"/>
          <p:cNvSpPr/>
          <p:nvPr/>
        </p:nvSpPr>
        <p:spPr>
          <a:xfrm>
            <a:off x="2326200" y="4049775"/>
            <a:ext cx="562500" cy="31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20" name="Google Shape;2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100" y="3553725"/>
            <a:ext cx="1376700" cy="13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/>
          <p:nvPr/>
        </p:nvSpPr>
        <p:spPr>
          <a:xfrm>
            <a:off x="4768200" y="4049775"/>
            <a:ext cx="562500" cy="31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22" name="Google Shape;2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7300" y="3644400"/>
            <a:ext cx="1307700" cy="13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6">
            <a:alphaModFix/>
          </a:blip>
          <a:srcRect b="80311" l="0" r="0" t="0"/>
          <a:stretch/>
        </p:blipFill>
        <p:spPr>
          <a:xfrm rot="-5">
            <a:off x="5906325" y="3553727"/>
            <a:ext cx="2283880" cy="58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 Schwarz</a:t>
            </a:r>
            <a:endParaRPr/>
          </a:p>
        </p:txBody>
      </p:sp>
      <p:sp>
        <p:nvSpPr>
          <p:cNvPr id="229" name="Google Shape;229;p16"/>
          <p:cNvSpPr txBox="1"/>
          <p:nvPr>
            <p:ph idx="1" type="body"/>
          </p:nvPr>
        </p:nvSpPr>
        <p:spPr>
          <a:xfrm>
            <a:off x="814275" y="1766100"/>
            <a:ext cx="4286700" cy="28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Faculty Director, Center for Investment and Wealth Management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Associate Professor, Finance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Lecturer for most SMC Workshops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30" name="Google Shape;230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025" y="1843450"/>
            <a:ext cx="1778050" cy="21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Invest?</a:t>
            </a:r>
            <a:endParaRPr/>
          </a:p>
        </p:txBody>
      </p:sp>
      <p:sp>
        <p:nvSpPr>
          <p:cNvPr id="237" name="Google Shape;237;p17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Make your money make money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Beat inflation</a:t>
            </a:r>
            <a:endParaRPr/>
          </a:p>
        </p:txBody>
      </p:sp>
      <p:sp>
        <p:nvSpPr>
          <p:cNvPr id="238" name="Google Shape;238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Trak</a:t>
            </a:r>
            <a:endParaRPr/>
          </a:p>
        </p:txBody>
      </p:sp>
      <p:sp>
        <p:nvSpPr>
          <p:cNvPr id="244" name="Google Shape;244;p18"/>
          <p:cNvSpPr txBox="1"/>
          <p:nvPr>
            <p:ph idx="1" type="body"/>
          </p:nvPr>
        </p:nvSpPr>
        <p:spPr>
          <a:xfrm>
            <a:off x="814275" y="1538000"/>
            <a:ext cx="7767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>
                <a:solidFill>
                  <a:srgbClr val="000000"/>
                </a:solidFill>
              </a:rPr>
              <a:t>Online platform we use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>
                <a:solidFill>
                  <a:srgbClr val="000000"/>
                </a:solidFill>
              </a:rPr>
              <a:t>Mandatory to register (free)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>
                <a:solidFill>
                  <a:srgbClr val="000000"/>
                </a:solidFill>
              </a:rPr>
              <a:t>Trade notes (justification)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Char char="▰"/>
            </a:pPr>
            <a:r>
              <a:rPr lang="en">
                <a:solidFill>
                  <a:srgbClr val="000000"/>
                </a:solidFill>
              </a:rPr>
              <a:t>Any issues/questions about Stock Trak: e-mail </a:t>
            </a:r>
            <a:r>
              <a:rPr lang="en" u="sng">
                <a:solidFill>
                  <a:srgbClr val="000000"/>
                </a:solidFill>
                <a:hlinkClick r:id="rId3"/>
              </a:rPr>
              <a:t>help-desk@stocktrak.com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5" name="Google Shape;245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18"/>
          <p:cNvSpPr txBox="1"/>
          <p:nvPr>
            <p:ph idx="1" type="body"/>
          </p:nvPr>
        </p:nvSpPr>
        <p:spPr>
          <a:xfrm>
            <a:off x="4064250" y="3141900"/>
            <a:ext cx="3271200" cy="1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 anyone who already registered have to pay?</a:t>
            </a:r>
            <a:endParaRPr b="1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type="title"/>
          </p:nvPr>
        </p:nvSpPr>
        <p:spPr>
          <a:xfrm>
            <a:off x="481550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</a:t>
            </a:r>
            <a:endParaRPr/>
          </a:p>
        </p:txBody>
      </p:sp>
      <p:sp>
        <p:nvSpPr>
          <p:cNvPr id="252" name="Google Shape;252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asic portfolio management on StockTrak - overview of portfolio pages" id="253" name="Google Shape;253;p19" title="Managing Your Portfoli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537" y="402400"/>
            <a:ext cx="5784925" cy="4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